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77" r:id="rId3"/>
    <p:sldId id="263" r:id="rId4"/>
    <p:sldId id="285" r:id="rId5"/>
    <p:sldId id="284" r:id="rId6"/>
    <p:sldId id="260" r:id="rId7"/>
    <p:sldId id="259" r:id="rId8"/>
    <p:sldId id="291" r:id="rId9"/>
    <p:sldId id="295" r:id="rId10"/>
    <p:sldId id="290" r:id="rId11"/>
    <p:sldId id="292" r:id="rId12"/>
    <p:sldId id="294" r:id="rId13"/>
    <p:sldId id="289" r:id="rId14"/>
    <p:sldId id="262" r:id="rId15"/>
    <p:sldId id="280" r:id="rId16"/>
    <p:sldId id="281" r:id="rId17"/>
    <p:sldId id="270" r:id="rId18"/>
    <p:sldId id="283" r:id="rId19"/>
    <p:sldId id="282" r:id="rId20"/>
    <p:sldId id="264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96305" autoAdjust="0"/>
  </p:normalViewPr>
  <p:slideViewPr>
    <p:cSldViewPr snapToGrid="0">
      <p:cViewPr varScale="1">
        <p:scale>
          <a:sx n="103" d="100"/>
          <a:sy n="103" d="100"/>
        </p:scale>
        <p:origin x="150" y="222"/>
      </p:cViewPr>
      <p:guideLst/>
    </p:cSldViewPr>
  </p:slideViewPr>
  <p:outlineViewPr>
    <p:cViewPr>
      <p:scale>
        <a:sx n="33" d="100"/>
        <a:sy n="33" d="100"/>
      </p:scale>
      <p:origin x="0" y="-87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46"/>
    </p:cViewPr>
  </p:sorterViewPr>
  <p:notesViewPr>
    <p:cSldViewPr snapToGrid="0">
      <p:cViewPr varScale="1">
        <p:scale>
          <a:sx n="85" d="100"/>
          <a:sy n="85" d="100"/>
        </p:scale>
        <p:origin x="316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4BB76-4B69-4049-8B8B-51BA04AB4B6C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CC940-982D-40A4-9C61-7B7EA3367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6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CC940-982D-40A4-9C61-7B7EA33679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43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CC940-982D-40A4-9C61-7B7EA33679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0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CC940-982D-40A4-9C61-7B7EA33679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5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CC940-982D-40A4-9C61-7B7EA33679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266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CC940-982D-40A4-9C61-7B7EA33679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00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CC940-982D-40A4-9C61-7B7EA33679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1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CC940-982D-40A4-9C61-7B7EA33679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12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CC940-982D-40A4-9C61-7B7EA33679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41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CC940-982D-40A4-9C61-7B7EA33679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54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CC940-982D-40A4-9C61-7B7EA33679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940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CC940-982D-40A4-9C61-7B7EA33679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569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CC940-982D-40A4-9C61-7B7EA33679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71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CC940-982D-40A4-9C61-7B7EA33679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0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CC940-982D-40A4-9C61-7B7EA33679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44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CC940-982D-40A4-9C61-7B7EA33679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20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CC940-982D-40A4-9C61-7B7EA33679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27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CC940-982D-40A4-9C61-7B7EA33679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03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CC940-982D-40A4-9C61-7B7EA33679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4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CC940-982D-40A4-9C61-7B7EA33679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70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CC940-982D-40A4-9C61-7B7EA33679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0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3A19-ED60-4146-9CEA-ED747E00C2F2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62CF-2077-46B7-80D0-6B9633F26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35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3A19-ED60-4146-9CEA-ED747E00C2F2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62CF-2077-46B7-80D0-6B9633F26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3A19-ED60-4146-9CEA-ED747E00C2F2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62CF-2077-46B7-80D0-6B9633F26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79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3A19-ED60-4146-9CEA-ED747E00C2F2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62CF-2077-46B7-80D0-6B9633F26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6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3A19-ED60-4146-9CEA-ED747E00C2F2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62CF-2077-46B7-80D0-6B9633F26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90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3A19-ED60-4146-9CEA-ED747E00C2F2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62CF-2077-46B7-80D0-6B9633F26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6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3A19-ED60-4146-9CEA-ED747E00C2F2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62CF-2077-46B7-80D0-6B9633F26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55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3A19-ED60-4146-9CEA-ED747E00C2F2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62CF-2077-46B7-80D0-6B9633F26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18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3A19-ED60-4146-9CEA-ED747E00C2F2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62CF-2077-46B7-80D0-6B9633F26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68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3A19-ED60-4146-9CEA-ED747E00C2F2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62CF-2077-46B7-80D0-6B9633F26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64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3A19-ED60-4146-9CEA-ED747E00C2F2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D62CF-2077-46B7-80D0-6B9633F26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95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63A19-ED60-4146-9CEA-ED747E00C2F2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D62CF-2077-46B7-80D0-6B9633F26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3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qed.org/arts/13194951/stanford-japanese-immigrant-diaries-hisao-magario.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romthepage.com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1445" y="2295330"/>
            <a:ext cx="9144000" cy="19890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Beyond </a:t>
            </a:r>
            <a:r>
              <a:rPr lang="en-US" b="1" dirty="0"/>
              <a:t>Library’s Catalog: Providing Metadata for </a:t>
            </a:r>
            <a:r>
              <a:rPr lang="en-US" b="1" dirty="0" err="1"/>
              <a:t>Magario</a:t>
            </a:r>
            <a:r>
              <a:rPr lang="en-US" b="1" dirty="0"/>
              <a:t> Family Diary Collection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37518"/>
            <a:ext cx="9144000" cy="1320282"/>
          </a:xfrm>
        </p:spPr>
        <p:txBody>
          <a:bodyPr spcCol="457200">
            <a:noAutofit/>
          </a:bodyPr>
          <a:lstStyle/>
          <a:p>
            <a:r>
              <a:rPr lang="en-US" dirty="0" smtClean="0"/>
              <a:t>Committee on Technical Processing </a:t>
            </a:r>
            <a:br>
              <a:rPr lang="en-US" dirty="0" smtClean="0"/>
            </a:br>
            <a:r>
              <a:rPr lang="en-US" dirty="0" smtClean="0"/>
              <a:t>Council </a:t>
            </a:r>
            <a:r>
              <a:rPr lang="en-US" dirty="0"/>
              <a:t>on East Asian Libraries </a:t>
            </a:r>
            <a:endParaRPr lang="en-US" dirty="0" smtClean="0"/>
          </a:p>
          <a:p>
            <a:r>
              <a:rPr lang="en-US" dirty="0" smtClean="0"/>
              <a:t>Annual </a:t>
            </a:r>
            <a:r>
              <a:rPr lang="en-US" dirty="0"/>
              <a:t>Meeting</a:t>
            </a:r>
          </a:p>
          <a:p>
            <a:r>
              <a:rPr lang="en-US" dirty="0"/>
              <a:t>March </a:t>
            </a:r>
            <a:r>
              <a:rPr lang="en-US" dirty="0" smtClean="0"/>
              <a:t>22, 2018</a:t>
            </a:r>
          </a:p>
          <a:p>
            <a:r>
              <a:rPr lang="en-US" dirty="0" smtClean="0"/>
              <a:t>Mieko </a:t>
            </a:r>
            <a:r>
              <a:rPr lang="en-US" dirty="0" err="1" smtClean="0"/>
              <a:t>Mazza</a:t>
            </a:r>
            <a:endParaRPr lang="en-US" dirty="0" smtClean="0"/>
          </a:p>
          <a:p>
            <a:r>
              <a:rPr lang="en-US" dirty="0" smtClean="0"/>
              <a:t>    Stanford University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36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3238500"/>
            <a:ext cx="9944100" cy="3467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900" y="309562"/>
            <a:ext cx="5772150" cy="654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4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67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1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4" y="0"/>
            <a:ext cx="11971421" cy="6605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315" y="6471987"/>
            <a:ext cx="45720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0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38925"/>
            <a:ext cx="7553325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1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Digital Showcases for Stanford  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Spotlight Exhibit </a:t>
            </a:r>
          </a:p>
          <a:p>
            <a:pPr marL="0" indent="0">
              <a:buNone/>
            </a:pPr>
            <a:r>
              <a:rPr lang="en-US" sz="4400" dirty="0" smtClean="0"/>
              <a:t>“… </a:t>
            </a:r>
            <a:r>
              <a:rPr lang="en-US" sz="4000" dirty="0" smtClean="0"/>
              <a:t>users </a:t>
            </a:r>
            <a:r>
              <a:rPr lang="en-US" sz="4000" dirty="0"/>
              <a:t>can quickly build their own online exhibits featuring digital content stored within and outside of the Stanford Digital Repository without having to develop their own project interface or use a proprietary </a:t>
            </a:r>
            <a:r>
              <a:rPr lang="en-US" sz="4000" dirty="0" smtClean="0"/>
              <a:t>system.” 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236" y="6034088"/>
            <a:ext cx="52768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9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04813"/>
            <a:ext cx="12191999" cy="766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0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967" y="-624277"/>
            <a:ext cx="12391053" cy="814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 smtClean="0"/>
              <a:t>Crowdsourcing of manuscript materials 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 smtClean="0"/>
              <a:t>Stanford University Archives </a:t>
            </a:r>
            <a:r>
              <a:rPr lang="en-US" sz="4400" dirty="0"/>
              <a:t>launches transcription crowdsourcing </a:t>
            </a:r>
            <a:r>
              <a:rPr lang="en-US" sz="4400" dirty="0" smtClean="0"/>
              <a:t>project (Oct. 2007-)</a:t>
            </a:r>
          </a:p>
          <a:p>
            <a:r>
              <a:rPr lang="en-US" sz="4400" dirty="0" smtClean="0"/>
              <a:t>From the Page </a:t>
            </a:r>
          </a:p>
          <a:p>
            <a:r>
              <a:rPr lang="en-US" sz="4400" dirty="0" smtClean="0"/>
              <a:t>IIIF </a:t>
            </a:r>
          </a:p>
          <a:p>
            <a:r>
              <a:rPr lang="en-US" sz="4400" dirty="0" smtClean="0"/>
              <a:t>Spotlight exhibit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56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257" y="-190500"/>
            <a:ext cx="12521681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992225" cy="8420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625" y="6688689"/>
            <a:ext cx="590550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7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Presentation outline 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800" dirty="0" smtClean="0"/>
              <a:t>Background </a:t>
            </a:r>
          </a:p>
          <a:p>
            <a:r>
              <a:rPr lang="en-US" sz="4800" dirty="0" smtClean="0"/>
              <a:t>General overview </a:t>
            </a:r>
          </a:p>
          <a:p>
            <a:r>
              <a:rPr lang="en-US" sz="4800" dirty="0" smtClean="0"/>
              <a:t>Method and workflow</a:t>
            </a:r>
          </a:p>
          <a:p>
            <a:r>
              <a:rPr lang="en-US" sz="4800" dirty="0" smtClean="0"/>
              <a:t>Challenges and issues </a:t>
            </a:r>
          </a:p>
          <a:p>
            <a:r>
              <a:rPr lang="en-US" sz="4800" dirty="0" smtClean="0"/>
              <a:t>Possible applications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30334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1161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Reference materials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241" y="1492898"/>
            <a:ext cx="11625943" cy="5281125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Stanford News </a:t>
            </a:r>
          </a:p>
          <a:p>
            <a:pPr marL="0" indent="0">
              <a:buNone/>
            </a:pPr>
            <a:r>
              <a:rPr lang="en-US" sz="2600" dirty="0" smtClean="0"/>
              <a:t>https://news.stanford.edu/2017/05/04/japanese-immigrants-diaries-display/</a:t>
            </a:r>
          </a:p>
          <a:p>
            <a:r>
              <a:rPr lang="en-US" sz="2600" dirty="0" smtClean="0"/>
              <a:t>KQED Arts</a:t>
            </a:r>
          </a:p>
          <a:p>
            <a:pPr marL="0" indent="0">
              <a:buNone/>
            </a:pPr>
            <a:r>
              <a:rPr lang="en-US" sz="2600" dirty="0" err="1"/>
              <a:t>Myrow</a:t>
            </a:r>
            <a:r>
              <a:rPr lang="en-US" sz="2600" dirty="0"/>
              <a:t>, Rachael. “Stanford Receives Cache of Rare Japanese Immigrant Diaries | KQED Arts.” KQED, 11 May 2017, </a:t>
            </a:r>
            <a:r>
              <a:rPr lang="en-US" sz="2600" dirty="0" smtClean="0">
                <a:hlinkClick r:id="rId3"/>
              </a:rPr>
              <a:t>www.kqed.org/arts/13194951/stanford-japanese-immigrant-diaries-hisao-magario.T</a:t>
            </a:r>
            <a:endParaRPr lang="en-US" sz="2600" dirty="0" smtClean="0"/>
          </a:p>
          <a:p>
            <a:r>
              <a:rPr lang="en-US" sz="2600" dirty="0" smtClean="0"/>
              <a:t>The </a:t>
            </a:r>
            <a:r>
              <a:rPr lang="en-US" sz="2600" dirty="0" err="1" smtClean="0"/>
              <a:t>Hoji</a:t>
            </a:r>
            <a:r>
              <a:rPr lang="en-US" sz="2600" dirty="0" smtClean="0"/>
              <a:t> </a:t>
            </a:r>
            <a:r>
              <a:rPr lang="en-US" sz="2600" dirty="0" err="1" smtClean="0"/>
              <a:t>Shinbun</a:t>
            </a:r>
            <a:r>
              <a:rPr lang="en-US" sz="2600" dirty="0" smtClean="0"/>
              <a:t> Digital Collection (The Japanese Diaspora Initiative (JDI), Hoover Institution Library &amp; Archives, Stanford University)</a:t>
            </a:r>
          </a:p>
          <a:p>
            <a:pPr marL="0" indent="0">
              <a:buNone/>
            </a:pPr>
            <a:r>
              <a:rPr lang="en-US" sz="2600" dirty="0" smtClean="0"/>
              <a:t>https://hojishinbun.hoover.org/</a:t>
            </a:r>
          </a:p>
          <a:p>
            <a:r>
              <a:rPr lang="en-US" sz="2600" dirty="0" smtClean="0"/>
              <a:t>From the Page</a:t>
            </a:r>
          </a:p>
          <a:p>
            <a:pPr marL="0" indent="0">
              <a:buNone/>
            </a:pPr>
            <a:r>
              <a:rPr lang="en-US" sz="2600" dirty="0" smtClean="0"/>
              <a:t> </a:t>
            </a:r>
            <a:r>
              <a:rPr lang="en-US" sz="2600" dirty="0" smtClean="0">
                <a:hlinkClick r:id="rId4"/>
              </a:rPr>
              <a:t>https://fromthepage.com/</a:t>
            </a:r>
            <a:endParaRPr lang="en-US" sz="2600" dirty="0" smtClean="0"/>
          </a:p>
          <a:p>
            <a:r>
              <a:rPr lang="en-US" sz="2600" dirty="0" smtClean="0"/>
              <a:t>Special Collections Unbound blog </a:t>
            </a:r>
          </a:p>
          <a:p>
            <a:pPr marL="0" indent="0">
              <a:buNone/>
            </a:pPr>
            <a:r>
              <a:rPr lang="en-US" dirty="0" err="1"/>
              <a:t>Hartwig</a:t>
            </a:r>
            <a:r>
              <a:rPr lang="en-US" dirty="0"/>
              <a:t>, Daniel. “Crowdsourcing Metadata and IIIF.” Special Collections Unbound , University Archives , 9 Feb. 2018, library.stanford.edu/blogs/special-collections-unbound/2018/02/crowdsourcing-metadata-and-</a:t>
            </a:r>
            <a:r>
              <a:rPr lang="en-US" dirty="0" err="1"/>
              <a:t>iiif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5032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Thank </a:t>
            </a:r>
            <a:r>
              <a:rPr lang="en-US" sz="6000" b="1" dirty="0"/>
              <a:t>Y</a:t>
            </a:r>
            <a:r>
              <a:rPr lang="en-US" sz="6000" b="1" dirty="0" smtClean="0"/>
              <a:t>ou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07093"/>
            <a:ext cx="10515600" cy="306986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Mieko </a:t>
            </a:r>
            <a:r>
              <a:rPr lang="en-US" dirty="0" err="1"/>
              <a:t>Mazza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Japanese Technical Services Librarian</a:t>
            </a:r>
          </a:p>
          <a:p>
            <a:pPr marL="0" indent="0" algn="ctr">
              <a:buNone/>
            </a:pPr>
            <a:r>
              <a:rPr lang="en-US" dirty="0"/>
              <a:t>East Asia Library</a:t>
            </a:r>
          </a:p>
          <a:p>
            <a:pPr marL="0" indent="0" algn="ctr">
              <a:buNone/>
            </a:pPr>
            <a:r>
              <a:rPr lang="en-US" dirty="0"/>
              <a:t>Stanford University Libraries</a:t>
            </a:r>
          </a:p>
          <a:p>
            <a:pPr marL="0" indent="0" algn="ctr">
              <a:buNone/>
            </a:pPr>
            <a:r>
              <a:rPr lang="en-US" dirty="0"/>
              <a:t>Stanford, CA 94305</a:t>
            </a:r>
          </a:p>
          <a:p>
            <a:pPr marL="0" indent="0" algn="ctr">
              <a:buNone/>
            </a:pPr>
            <a:r>
              <a:rPr lang="en-US" dirty="0"/>
              <a:t>Email: miekom@stanford.edu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32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Collection background: </a:t>
            </a:r>
            <a:r>
              <a:rPr lang="en-US" b="1" dirty="0" err="1" smtClean="0"/>
              <a:t>Magario</a:t>
            </a:r>
            <a:r>
              <a:rPr lang="en-US" b="1" dirty="0" smtClean="0"/>
              <a:t> </a:t>
            </a:r>
            <a:r>
              <a:rPr lang="en-US" b="1" dirty="0"/>
              <a:t>family diaries, 1920-1972, three linear feet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73" y="1690688"/>
            <a:ext cx="5768652" cy="5167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925" y="1690687"/>
            <a:ext cx="5474736" cy="516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8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693"/>
            <a:ext cx="12192000" cy="699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353800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9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Method and workflow 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Collaboration with Digital Library Systems and Services (DLSS) </a:t>
            </a:r>
          </a:p>
          <a:p>
            <a:r>
              <a:rPr lang="en-US" sz="4400" dirty="0" smtClean="0"/>
              <a:t>Add to Stanford Digital Repository (SDR)</a:t>
            </a:r>
          </a:p>
          <a:p>
            <a:r>
              <a:rPr lang="en-US" sz="4400" dirty="0" smtClean="0"/>
              <a:t>MODS </a:t>
            </a:r>
            <a:r>
              <a:rPr lang="en-US" sz="4400" dirty="0"/>
              <a:t>Entry with </a:t>
            </a:r>
            <a:r>
              <a:rPr lang="en-US" sz="4400" dirty="0" err="1"/>
              <a:t>Replayable</a:t>
            </a:r>
            <a:r>
              <a:rPr lang="en-US" sz="4400" dirty="0"/>
              <a:t> </a:t>
            </a:r>
            <a:r>
              <a:rPr lang="en-US" sz="4400" dirty="0" smtClean="0"/>
              <a:t>Spreadsheet</a:t>
            </a:r>
          </a:p>
          <a:p>
            <a:r>
              <a:rPr lang="en-US" sz="4400" dirty="0" smtClean="0"/>
              <a:t>Pilot project (1920 and 1924), May-October 2017</a:t>
            </a:r>
          </a:p>
        </p:txBody>
      </p:sp>
    </p:spTree>
    <p:extLst>
      <p:ext uri="{BB962C8B-B14F-4D97-AF65-F5344CB8AC3E}">
        <p14:creationId xmlns:p14="http://schemas.microsoft.com/office/powerpoint/2010/main" val="56851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/>
              <a:t>Issues and challenges 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OCR not possible </a:t>
            </a:r>
          </a:p>
          <a:p>
            <a:r>
              <a:rPr lang="en-US" sz="4400" dirty="0" smtClean="0"/>
              <a:t>Pilot project modified from partial to full transcription (July 2017-)</a:t>
            </a:r>
          </a:p>
          <a:p>
            <a:r>
              <a:rPr lang="en-US" sz="4400" dirty="0" smtClean="0"/>
              <a:t>Assigning subject keywords </a:t>
            </a:r>
          </a:p>
          <a:p>
            <a:r>
              <a:rPr lang="en-US" sz="4400" dirty="0" smtClean="0"/>
              <a:t>Assigning personal, corporate, geographic name keywords </a:t>
            </a:r>
          </a:p>
        </p:txBody>
      </p:sp>
    </p:spTree>
    <p:extLst>
      <p:ext uri="{BB962C8B-B14F-4D97-AF65-F5344CB8AC3E}">
        <p14:creationId xmlns:p14="http://schemas.microsoft.com/office/powerpoint/2010/main" val="217306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0CCD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33375"/>
            <a:ext cx="12192000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9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577" y="52387"/>
            <a:ext cx="8952614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11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293</Words>
  <Application>Microsoft Office PowerPoint</Application>
  <PresentationFormat>Widescreen</PresentationFormat>
  <Paragraphs>69</Paragraphs>
  <Slides>21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     Beyond Library’s Catalog: Providing Metadata for Magario Family Diary Collection </vt:lpstr>
      <vt:lpstr>Presentation outline </vt:lpstr>
      <vt:lpstr>Collection background: Magario family diaries, 1920-1972, three linear feet</vt:lpstr>
      <vt:lpstr>PowerPoint Presentation</vt:lpstr>
      <vt:lpstr>PowerPoint Presentation</vt:lpstr>
      <vt:lpstr>Method and workflow </vt:lpstr>
      <vt:lpstr>Issues and challenges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Digital Showcases for Stanford  </vt:lpstr>
      <vt:lpstr>PowerPoint Presentation</vt:lpstr>
      <vt:lpstr>PowerPoint Presentation</vt:lpstr>
      <vt:lpstr>Crowdsourcing of manuscript materials </vt:lpstr>
      <vt:lpstr>PowerPoint Presentation</vt:lpstr>
      <vt:lpstr>PowerPoint Presentation</vt:lpstr>
      <vt:lpstr>Reference materials</vt:lpstr>
      <vt:lpstr>Thank You</vt:lpstr>
    </vt:vector>
  </TitlesOfParts>
  <Company>Stanford University Libraries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CTP Program</dc:title>
  <dc:creator>Mieko Mazza</dc:creator>
  <cp:lastModifiedBy>Mieko Mazza</cp:lastModifiedBy>
  <cp:revision>160</cp:revision>
  <dcterms:created xsi:type="dcterms:W3CDTF">2018-02-02T23:57:16Z</dcterms:created>
  <dcterms:modified xsi:type="dcterms:W3CDTF">2018-03-15T19:31:42Z</dcterms:modified>
</cp:coreProperties>
</file>